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29"/>
  </p:normalViewPr>
  <p:slideViewPr>
    <p:cSldViewPr snapToGrid="0" snapToObjects="1">
      <p:cViewPr>
        <p:scale>
          <a:sx n="114" d="100"/>
          <a:sy n="114" d="100"/>
        </p:scale>
        <p:origin x="472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152145"/>
            <a:ext cx="8991600" cy="3200399"/>
          </a:xfrm>
        </p:spPr>
        <p:txBody>
          <a:bodyPr>
            <a:normAutofit/>
          </a:bodyPr>
          <a:lstStyle/>
          <a:p>
            <a:r>
              <a:rPr lang="en-US" dirty="0" smtClean="0"/>
              <a:t>Trajectories of Onset of Memory and Other Cognitive loss In persons at Risk of developing mild cognitive impairment or dementia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Bridget </a:t>
            </a:r>
            <a:r>
              <a:rPr lang="en-US" dirty="0" err="1" smtClean="0"/>
              <a:t>Balkaran</a:t>
            </a:r>
            <a:endParaRPr lang="en-US" dirty="0" smtClean="0"/>
          </a:p>
          <a:p>
            <a:r>
              <a:rPr lang="en-US" dirty="0" smtClean="0"/>
              <a:t>BIOS 6623 Project 3 Interim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362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3228" y="390262"/>
            <a:ext cx="7729728" cy="1188720"/>
          </a:xfrm>
        </p:spPr>
        <p:txBody>
          <a:bodyPr/>
          <a:lstStyle/>
          <a:p>
            <a:r>
              <a:rPr lang="en-US" dirty="0" smtClean="0"/>
              <a:t>Summary of the Data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609711"/>
              </p:ext>
            </p:extLst>
          </p:nvPr>
        </p:nvGraphicFramePr>
        <p:xfrm>
          <a:off x="304435" y="1824044"/>
          <a:ext cx="5123348" cy="47948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1801"/>
                <a:gridCol w="595102"/>
                <a:gridCol w="595102"/>
                <a:gridCol w="745588"/>
                <a:gridCol w="595102"/>
                <a:gridCol w="595102"/>
                <a:gridCol w="875551"/>
              </a:tblGrid>
              <a:tr h="1200972"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No. Missing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MCI/Dementia Diagnosis with CDR Criteria (Demind = 1)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No. Missing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>
                          <a:effectLst/>
                        </a:rPr>
                        <a:t>No MCI/Dementia Diagnosis with CDR Criteria (Demind = 0)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42111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CDR. </a:t>
                      </a:r>
                      <a:r>
                        <a:rPr lang="en-US" sz="1000" u="none" strike="noStrike" dirty="0" smtClean="0">
                          <a:effectLst/>
                        </a:rPr>
                        <a:t>mean (</a:t>
                      </a:r>
                      <a:r>
                        <a:rPr lang="en-US" sz="1000" u="none" strike="noStrike" dirty="0" err="1" smtClean="0">
                          <a:effectLst/>
                        </a:rPr>
                        <a:t>sd</a:t>
                      </a:r>
                      <a:r>
                        <a:rPr lang="en-US" sz="1000" u="none" strike="noStrike" dirty="0">
                          <a:effectLst/>
                        </a:rPr>
                        <a:t>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1300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0.45 (0.77) 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000" u="none" strike="noStrike">
                          <a:effectLst/>
                        </a:rPr>
                        <a:t>1979</a:t>
                      </a:r>
                      <a:endParaRPr lang="fi-FI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76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0.02 (0.10)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24955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Block </a:t>
                      </a:r>
                      <a:r>
                        <a:rPr lang="en-US" sz="1000" u="none" strike="noStrike" dirty="0" smtClean="0">
                          <a:effectLst/>
                        </a:rPr>
                        <a:t>R mean (</a:t>
                      </a:r>
                      <a:r>
                        <a:rPr lang="en-US" sz="1000" u="none" strike="noStrike" dirty="0" err="1" smtClean="0">
                          <a:effectLst/>
                        </a:rPr>
                        <a:t>sd</a:t>
                      </a:r>
                      <a:r>
                        <a:rPr lang="en-US" sz="1000" u="none" strike="noStrike" dirty="0" smtClean="0">
                          <a:effectLst/>
                        </a:rPr>
                        <a:t>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595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753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u="none" strike="noStrike">
                          <a:effectLst/>
                        </a:rPr>
                        <a:t>19.19 (8.60)</a:t>
                      </a:r>
                      <a:endParaRPr lang="hr-H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000" u="none" strike="noStrike">
                          <a:effectLst/>
                        </a:rPr>
                        <a:t>939</a:t>
                      </a:r>
                      <a:endParaRPr lang="uk-UA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000" u="none" strike="noStrike">
                          <a:effectLst/>
                        </a:rPr>
                        <a:t>1116</a:t>
                      </a:r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u="none" strike="noStrike">
                          <a:effectLst/>
                        </a:rPr>
                        <a:t>25.34 (8.90)</a:t>
                      </a:r>
                      <a:endParaRPr lang="hr-H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249553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u="none" strike="noStrike" dirty="0" smtClean="0">
                          <a:effectLst/>
                        </a:rPr>
                        <a:t>Animals </a:t>
                      </a:r>
                      <a:r>
                        <a:rPr lang="en-US" sz="1000" u="none" strike="noStrike" dirty="0" smtClean="0">
                          <a:effectLst/>
                        </a:rPr>
                        <a:t>mean (</a:t>
                      </a:r>
                      <a:r>
                        <a:rPr lang="en-US" sz="1000" u="none" strike="noStrike" dirty="0" err="1" smtClean="0">
                          <a:effectLst/>
                        </a:rPr>
                        <a:t>sd</a:t>
                      </a:r>
                      <a:r>
                        <a:rPr lang="en-US" sz="1000" u="none" strike="noStrike" dirty="0" smtClean="0">
                          <a:effectLst/>
                        </a:rPr>
                        <a:t>)</a:t>
                      </a:r>
                      <a:endParaRPr lang="en-US" sz="10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591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739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13.91 (5.95)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901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000" u="none" strike="noStrike">
                          <a:effectLst/>
                        </a:rPr>
                        <a:t>1154</a:t>
                      </a:r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18.28 (5.08)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249553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u="none" strike="noStrike" dirty="0" err="1" smtClean="0">
                          <a:effectLst/>
                        </a:rPr>
                        <a:t>LogmemI</a:t>
                      </a:r>
                      <a:r>
                        <a:rPr lang="en-US" sz="1000" u="none" strike="noStrike" dirty="0" smtClean="0">
                          <a:effectLst/>
                        </a:rPr>
                        <a:t> </a:t>
                      </a:r>
                      <a:r>
                        <a:rPr lang="en-US" sz="1000" u="none" strike="noStrike" dirty="0" smtClean="0">
                          <a:effectLst/>
                        </a:rPr>
                        <a:t>mean (</a:t>
                      </a:r>
                      <a:r>
                        <a:rPr lang="en-US" sz="1000" u="none" strike="noStrike" dirty="0" err="1" smtClean="0">
                          <a:effectLst/>
                        </a:rPr>
                        <a:t>sd</a:t>
                      </a:r>
                      <a:r>
                        <a:rPr lang="en-US" sz="1000" u="none" strike="noStrike" dirty="0" smtClean="0">
                          <a:effectLst/>
                        </a:rPr>
                        <a:t>)</a:t>
                      </a:r>
                      <a:endParaRPr lang="en-US" sz="10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609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000" u="none" strike="noStrike">
                          <a:effectLst/>
                        </a:rPr>
                        <a:t>721</a:t>
                      </a:r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11.43 (5.19)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000" u="none" strike="noStrike">
                          <a:effectLst/>
                        </a:rPr>
                        <a:t>949</a:t>
                      </a:r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1106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u="none" strike="noStrike" dirty="0">
                          <a:effectLst/>
                        </a:rPr>
                        <a:t>15.30 (3.92(</a:t>
                      </a:r>
                      <a:endParaRPr lang="hr-HR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249553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u="none" strike="noStrike" dirty="0" err="1" smtClean="0">
                          <a:effectLst/>
                        </a:rPr>
                        <a:t>LogmemII</a:t>
                      </a:r>
                      <a:r>
                        <a:rPr lang="en-US" sz="1000" u="none" strike="noStrike" dirty="0" smtClean="0">
                          <a:effectLst/>
                        </a:rPr>
                        <a:t> </a:t>
                      </a:r>
                      <a:r>
                        <a:rPr lang="en-US" sz="1000" u="none" strike="noStrike" dirty="0" smtClean="0">
                          <a:effectLst/>
                        </a:rPr>
                        <a:t>mean (</a:t>
                      </a:r>
                      <a:r>
                        <a:rPr lang="en-US" sz="1000" u="none" strike="noStrike" dirty="0" err="1" smtClean="0">
                          <a:effectLst/>
                        </a:rPr>
                        <a:t>sd</a:t>
                      </a:r>
                      <a:r>
                        <a:rPr lang="en-US" sz="1000" u="none" strike="noStrike" dirty="0" smtClean="0">
                          <a:effectLst/>
                        </a:rPr>
                        <a:t>)</a:t>
                      </a:r>
                      <a:endParaRPr lang="en-US" sz="10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604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726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u="none" strike="noStrike">
                          <a:effectLst/>
                        </a:rPr>
                        <a:t>8.94 (5.75)</a:t>
                      </a:r>
                      <a:endParaRPr lang="hr-H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000" u="none" strike="noStrike">
                          <a:effectLst/>
                        </a:rPr>
                        <a:t>946</a:t>
                      </a:r>
                      <a:endParaRPr lang="cs-CZ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1109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u="none" strike="noStrike">
                          <a:effectLst/>
                        </a:rPr>
                        <a:t>13.74 (4.47)</a:t>
                      </a:r>
                      <a:endParaRPr lang="hr-H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249553"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u="none" strike="noStrike" dirty="0">
                          <a:effectLst/>
                        </a:rPr>
                        <a:t>Age of Onset </a:t>
                      </a:r>
                      <a:r>
                        <a:rPr lang="en-US" sz="1000" u="none" strike="noStrike" dirty="0" smtClean="0">
                          <a:effectLst/>
                        </a:rPr>
                        <a:t> </a:t>
                      </a:r>
                      <a:r>
                        <a:rPr lang="en-US" sz="1000" u="none" strike="noStrike" dirty="0" smtClean="0">
                          <a:effectLst/>
                        </a:rPr>
                        <a:t>mean (</a:t>
                      </a:r>
                      <a:r>
                        <a:rPr lang="en-US" sz="1000" u="none" strike="noStrike" dirty="0" err="1" smtClean="0">
                          <a:effectLst/>
                        </a:rPr>
                        <a:t>sd</a:t>
                      </a:r>
                      <a:r>
                        <a:rPr lang="en-US" sz="1000" u="none" strike="noStrike" dirty="0" smtClean="0">
                          <a:effectLst/>
                        </a:rPr>
                        <a:t>)</a:t>
                      </a:r>
                      <a:endParaRPr lang="en-US" sz="10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1330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90.31 5.23)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2037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bg-BG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</a:t>
                      </a:r>
                      <a:r>
                        <a:rPr lang="bg-BG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/</a:t>
                      </a:r>
                      <a:r>
                        <a:rPr lang="bg-BG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bg-BG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b"/>
                </a:tc>
              </a:tr>
              <a:tr h="24955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SES mean (sd)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1330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48.66 (13.10)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2033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48.62 (11.02)</a:t>
                      </a:r>
                    </a:p>
                  </a:txBody>
                  <a:tcPr marL="12700" marR="12700" marT="12700" marB="0" anchor="b"/>
                </a:tc>
              </a:tr>
              <a:tr h="33078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Age at Visit mean (sd)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1330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u="none" strike="noStrike">
                          <a:effectLst/>
                        </a:rPr>
                        <a:t>89.17 (6.59)</a:t>
                      </a:r>
                      <a:endParaRPr lang="hr-H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2037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81.90 (8.40)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249553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u="none" strike="noStrike">
                          <a:effectLst/>
                        </a:rPr>
                        <a:t>Gender  n (%)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249553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u="none" strike="noStrike">
                          <a:effectLst/>
                        </a:rPr>
                        <a:t>     Male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454 (34.14)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986 (48.40)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265149"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u="none" strike="noStrike">
                          <a:effectLst/>
                        </a:rPr>
                        <a:t>     Female</a:t>
                      </a:r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876 (65.86)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k-SK" sz="1000" u="none" strike="noStrike">
                          <a:effectLst/>
                        </a:rPr>
                        <a:t> </a:t>
                      </a:r>
                      <a:endParaRPr lang="sk-SK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1052(51.60)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  <a:tr h="51470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Age at Entry, mean (sd) at baseline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u="none" strike="noStrike">
                          <a:effectLst/>
                        </a:rPr>
                        <a:t>71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>
                          <a:effectLst/>
                        </a:rPr>
                        <a:t>84.80 (6.07)</a:t>
                      </a:r>
                      <a:endParaRPr lang="is-I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145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000" u="none" strike="noStrike" dirty="0">
                          <a:effectLst/>
                        </a:rPr>
                        <a:t>77.72 (9.62)</a:t>
                      </a:r>
                      <a:endParaRPr lang="is-I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0409" marR="10409" marT="10409" marB="0" anchor="b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025662" y="1946031"/>
            <a:ext cx="56153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N = 216 for data received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 = 205 for those with 3 or more time points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As per investigator, we received study description with N for a subset of the data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Overall more observations on those without MCI/ Dementia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Outcome scores tend to be lower in those with MCI/Dementia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Those without MCI/Dementia tend to have a lower average age at visit and have a lower average age at entry in the study 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7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3830" y="140622"/>
            <a:ext cx="7729728" cy="49242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Summary of The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724" y="695795"/>
            <a:ext cx="4128826" cy="30966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386" y="726947"/>
            <a:ext cx="4087291" cy="30654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724" y="3792415"/>
            <a:ext cx="4128826" cy="30655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3231" y="3792415"/>
            <a:ext cx="4087446" cy="306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133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905" y="120631"/>
            <a:ext cx="7729728" cy="582754"/>
          </a:xfrm>
        </p:spPr>
        <p:txBody>
          <a:bodyPr>
            <a:normAutofit fontScale="90000"/>
          </a:bodyPr>
          <a:lstStyle/>
          <a:p>
            <a:r>
              <a:rPr lang="en-US" smtClean="0"/>
              <a:t>Data Analysis Plan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8551" y="1043706"/>
            <a:ext cx="9785017" cy="5181248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buClrTx/>
            </a:pPr>
            <a:r>
              <a:rPr lang="en-US" sz="2000" dirty="0" smtClean="0"/>
              <a:t>Data Cleaning</a:t>
            </a:r>
          </a:p>
          <a:p>
            <a:pPr lvl="1">
              <a:spcBef>
                <a:spcPts val="0"/>
              </a:spcBef>
              <a:buClrTx/>
            </a:pPr>
            <a:r>
              <a:rPr lang="en-US" sz="2000" dirty="0"/>
              <a:t>O</a:t>
            </a:r>
            <a:r>
              <a:rPr lang="en-US" sz="2000" dirty="0" smtClean="0"/>
              <a:t>nly those with 3 or more time points will be included in the analysis </a:t>
            </a:r>
          </a:p>
          <a:p>
            <a:pPr>
              <a:spcBef>
                <a:spcPts val="0"/>
              </a:spcBef>
              <a:buClrTx/>
            </a:pPr>
            <a:r>
              <a:rPr lang="en-US" sz="2000" dirty="0" smtClean="0"/>
              <a:t>Four models will be run using linear mixed model regression to answer the three research questions</a:t>
            </a:r>
          </a:p>
          <a:p>
            <a:pPr lvl="1">
              <a:spcBef>
                <a:spcPts val="0"/>
              </a:spcBef>
              <a:buClrTx/>
            </a:pPr>
            <a:r>
              <a:rPr lang="en-US" sz="2000" dirty="0" smtClean="0"/>
              <a:t>1. What is the rate of memory decline based on these measurements over the aging process in healthy adults</a:t>
            </a:r>
          </a:p>
          <a:p>
            <a:pPr lvl="2">
              <a:spcBef>
                <a:spcPts val="0"/>
              </a:spcBef>
              <a:buClrTx/>
            </a:pPr>
            <a:r>
              <a:rPr lang="en-US" sz="2000" dirty="0" smtClean="0"/>
              <a:t>Include all individuals per investigator</a:t>
            </a:r>
          </a:p>
          <a:p>
            <a:pPr lvl="2">
              <a:spcBef>
                <a:spcPts val="0"/>
              </a:spcBef>
              <a:buClrTx/>
            </a:pPr>
            <a:r>
              <a:rPr lang="en-US" sz="2000" dirty="0" smtClean="0"/>
              <a:t>Mixed model </a:t>
            </a:r>
          </a:p>
          <a:p>
            <a:pPr lvl="1">
              <a:spcBef>
                <a:spcPts val="0"/>
              </a:spcBef>
              <a:buClrTx/>
            </a:pPr>
            <a:r>
              <a:rPr lang="en-US" sz="2000" dirty="0" smtClean="0"/>
              <a:t>2. What is the rate of memory decline based on these measurements over the aging process in those diagnosed with MCI/ Dementia during the study </a:t>
            </a:r>
          </a:p>
          <a:p>
            <a:pPr lvl="2">
              <a:spcBef>
                <a:spcPts val="0"/>
              </a:spcBef>
              <a:buClrTx/>
            </a:pPr>
            <a:r>
              <a:rPr lang="en-US" sz="2000" dirty="0" smtClean="0"/>
              <a:t>Include </a:t>
            </a:r>
            <a:r>
              <a:rPr lang="en-US" sz="2000" dirty="0" err="1" smtClean="0"/>
              <a:t>Demind</a:t>
            </a:r>
            <a:r>
              <a:rPr lang="en-US" sz="2000" dirty="0" smtClean="0"/>
              <a:t> in the model</a:t>
            </a:r>
          </a:p>
          <a:p>
            <a:pPr lvl="1">
              <a:spcBef>
                <a:spcPts val="0"/>
              </a:spcBef>
              <a:buClrTx/>
            </a:pPr>
            <a:r>
              <a:rPr lang="en-US" sz="2000" dirty="0" smtClean="0"/>
              <a:t>3. Is there a period of time before the diagnosis of MCI/dementia in which the rate of the memory decline accelerates? Do the rates of decline change 4 years prior to the onset of MCI/ Dementia?</a:t>
            </a:r>
          </a:p>
          <a:p>
            <a:pPr lvl="2">
              <a:spcBef>
                <a:spcPts val="0"/>
              </a:spcBef>
              <a:buClrTx/>
            </a:pPr>
            <a:r>
              <a:rPr lang="en-US" sz="2000" dirty="0" smtClean="0"/>
              <a:t>Mixed model accounting for a change point – similar </a:t>
            </a:r>
            <a:r>
              <a:rPr lang="en-US" sz="2000" smtClean="0"/>
              <a:t>to Hall, 2000 paper</a:t>
            </a:r>
            <a:endParaRPr lang="en-US" sz="2000" dirty="0" smtClean="0"/>
          </a:p>
          <a:p>
            <a:pPr lvl="2">
              <a:spcBef>
                <a:spcPts val="0"/>
              </a:spcBef>
              <a:buClrTx/>
            </a:pPr>
            <a:r>
              <a:rPr lang="en-US" sz="2000" dirty="0" smtClean="0"/>
              <a:t>Specifically looking at  4 years prior to the onset of MCI/Dementia</a:t>
            </a:r>
          </a:p>
          <a:p>
            <a:pPr marL="457200" lvl="2" indent="0">
              <a:spcBef>
                <a:spcPts val="0"/>
              </a:spcBef>
              <a:buClrTx/>
              <a:buNone/>
            </a:pPr>
            <a:endParaRPr lang="en-US" sz="1300" dirty="0" smtClean="0"/>
          </a:p>
          <a:p>
            <a:pPr marL="457200" lvl="2" indent="0">
              <a:spcBef>
                <a:spcPts val="0"/>
              </a:spcBef>
              <a:buClrTx/>
              <a:buNone/>
            </a:pPr>
            <a:r>
              <a:rPr lang="en-US" sz="1300" dirty="0" smtClean="0"/>
              <a:t>Hall</a:t>
            </a:r>
            <a:r>
              <a:rPr lang="en-US" sz="1300" dirty="0"/>
              <a:t>, C., Lipton, R., </a:t>
            </a:r>
            <a:r>
              <a:rPr lang="en-US" sz="1300" dirty="0" err="1"/>
              <a:t>Sliwinski</a:t>
            </a:r>
            <a:r>
              <a:rPr lang="en-US" sz="1300" dirty="0"/>
              <a:t>, M., &amp; Stewart, W. (2000). A change point model for estimating the onset of cognitive decline in preclinical Alzheimer’s disease. </a:t>
            </a:r>
            <a:r>
              <a:rPr lang="en-US" sz="1300" i="1" dirty="0"/>
              <a:t>Statistics In Medicine</a:t>
            </a:r>
            <a:r>
              <a:rPr lang="en-US" sz="1300" dirty="0"/>
              <a:t>, </a:t>
            </a:r>
            <a:r>
              <a:rPr lang="en-US" sz="1300" i="1" dirty="0"/>
              <a:t>19</a:t>
            </a:r>
            <a:r>
              <a:rPr lang="en-US" sz="1300" dirty="0"/>
              <a:t>, 1555 - 1566.</a:t>
            </a:r>
            <a:endParaRPr lang="en-US" sz="1300" dirty="0" smtClean="0"/>
          </a:p>
          <a:p>
            <a:pPr lvl="2">
              <a:spcBef>
                <a:spcPts val="0"/>
              </a:spcBef>
              <a:buClrTx/>
            </a:pPr>
            <a:endParaRPr lang="en-US" dirty="0" smtClean="0"/>
          </a:p>
          <a:p>
            <a:pPr>
              <a:spcBef>
                <a:spcPts val="0"/>
              </a:spcBef>
              <a:buClrTx/>
            </a:pPr>
            <a:endParaRPr lang="en-US" dirty="0" smtClean="0"/>
          </a:p>
          <a:p>
            <a:pPr>
              <a:spcBef>
                <a:spcPts val="0"/>
              </a:spcBef>
              <a:buClrTx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4495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172</TotalTime>
  <Words>516</Words>
  <Application>Microsoft Macintosh PowerPoint</Application>
  <PresentationFormat>Widescreen</PresentationFormat>
  <Paragraphs>118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Corbel</vt:lpstr>
      <vt:lpstr>Gill Sans MT</vt:lpstr>
      <vt:lpstr>Arial</vt:lpstr>
      <vt:lpstr>Parcel</vt:lpstr>
      <vt:lpstr>Trajectories of Onset of Memory and Other Cognitive loss In persons at Risk of developing mild cognitive impairment or dementia</vt:lpstr>
      <vt:lpstr>Summary of the Data</vt:lpstr>
      <vt:lpstr>Summary of The DATA</vt:lpstr>
      <vt:lpstr>Data Analysis Plan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Trajectories of Onset of Memory and Other Cognitive loss In pErsons at Risk of developing mild cognitive impairment or dememtia</dc:title>
  <dc:creator>Bridget Balkaran</dc:creator>
  <cp:lastModifiedBy>Bridget Balkaran</cp:lastModifiedBy>
  <cp:revision>9</cp:revision>
  <dcterms:created xsi:type="dcterms:W3CDTF">2017-11-13T15:36:53Z</dcterms:created>
  <dcterms:modified xsi:type="dcterms:W3CDTF">2017-11-13T18:28:59Z</dcterms:modified>
</cp:coreProperties>
</file>

<file path=docProps/thumbnail.jpeg>
</file>